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2B538D8-971E-4C6F-B090-15EAB9560B57}">
  <a:tblStyle styleId="{32B538D8-971E-4C6F-B090-15EAB9560B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regular.fntdata"/><Relationship Id="rId21" Type="http://schemas.openxmlformats.org/officeDocument/2006/relationships/slide" Target="slides/slide15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7b5d3edf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7b5d3edf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7cf94e491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7cf94e491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7b5d3edf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7b5d3edf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7b5d3edf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07b5d3edf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7b5d3edf7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7b5d3edf7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7c74bb5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7c74bb5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7b5d3edf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7b5d3edf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7b5d3edf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7b5d3edf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7b5d3ed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7b5d3ed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7b5d3edf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07b5d3edf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7b5d3edf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7b5d3edf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7b5d3edf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7b5d3edf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7cf94e49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7cf94e49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7b5d3edf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7b5d3edf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kaggle.com/csanhueza/the-marvel-universe-social-network/code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520550" y="4311575"/>
            <a:ext cx="180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Helen, Alex, Dennis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676200" y="823425"/>
            <a:ext cx="3496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Marvel Universe Social Network</a:t>
            </a:r>
            <a:endParaRPr b="1" sz="17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5150" y="1269825"/>
            <a:ext cx="5438301" cy="3117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475" y="837026"/>
            <a:ext cx="8062652" cy="416392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/>
        </p:nvSpPr>
        <p:spPr>
          <a:xfrm>
            <a:off x="569175" y="362175"/>
            <a:ext cx="60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HEROES: Most connected Heroes, Distribution of degrees</a:t>
            </a:r>
            <a:endParaRPr b="1"/>
          </a:p>
        </p:txBody>
      </p:sp>
      <p:sp>
        <p:nvSpPr>
          <p:cNvPr id="119" name="Google Shape;119;p22"/>
          <p:cNvSpPr txBox="1"/>
          <p:nvPr/>
        </p:nvSpPr>
        <p:spPr>
          <a:xfrm>
            <a:off x="6433325" y="1239825"/>
            <a:ext cx="151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It is Scale Free!</a:t>
            </a:r>
            <a:endParaRPr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7200"/>
            <a:ext cx="8839201" cy="458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3"/>
          <p:cNvSpPr txBox="1"/>
          <p:nvPr/>
        </p:nvSpPr>
        <p:spPr>
          <a:xfrm>
            <a:off x="7040625" y="781250"/>
            <a:ext cx="1771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Actually it is not Scale Free, but it is more scale free than heroes!</a:t>
            </a:r>
            <a:endParaRPr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/>
        </p:nvSpPr>
        <p:spPr>
          <a:xfrm>
            <a:off x="234675" y="4693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Centralities for Comics</a:t>
            </a:r>
            <a:endParaRPr b="1"/>
          </a:p>
        </p:txBody>
      </p:sp>
      <p:graphicFrame>
        <p:nvGraphicFramePr>
          <p:cNvPr id="131" name="Google Shape;131;p24"/>
          <p:cNvGraphicFramePr/>
          <p:nvPr/>
        </p:nvGraphicFramePr>
        <p:xfrm>
          <a:off x="522200" y="1405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{32B538D8-971E-4C6F-B090-15EAB9560B57}</a:tableStyleId>
              </a:tblPr>
              <a:tblGrid>
                <a:gridCol w="1724775"/>
                <a:gridCol w="2195900"/>
                <a:gridCol w="2210675"/>
                <a:gridCol w="2080675"/>
              </a:tblGrid>
              <a:tr h="49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</a:t>
                      </a:r>
                      <a:r>
                        <a:rPr b="1" lang="en"/>
                        <a:t>egree centrality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</a:t>
                      </a:r>
                      <a:r>
                        <a:rPr b="1" lang="en"/>
                        <a:t>loseness centrality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E</a:t>
                      </a:r>
                      <a:r>
                        <a:rPr b="1" lang="en"/>
                        <a:t>igenvector centrality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</a:t>
                      </a:r>
                      <a:r>
                        <a:rPr b="1" lang="en"/>
                        <a:t>etweeness centrality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E69138"/>
                          </a:solidFill>
                        </a:rPr>
                        <a:t>COC 1</a:t>
                      </a:r>
                      <a:endParaRPr sz="1200">
                        <a:solidFill>
                          <a:srgbClr val="E69138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(0.765)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E69138"/>
                          </a:solidFill>
                        </a:rPr>
                        <a:t>COC 1</a:t>
                      </a:r>
                      <a:endParaRPr sz="1200">
                        <a:solidFill>
                          <a:srgbClr val="E69138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(0.809)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0000"/>
                          </a:solidFill>
                        </a:rPr>
                        <a:t>H2 279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(0.038)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0000"/>
                          </a:solidFill>
                        </a:rPr>
                        <a:t>H2 279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(0.731)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0000"/>
                          </a:solidFill>
                        </a:rPr>
                        <a:t>H2 279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(0.788)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E69138"/>
                          </a:solidFill>
                        </a:rPr>
                        <a:t>COC 1</a:t>
                      </a:r>
                      <a:endParaRPr sz="1200">
                        <a:solidFill>
                          <a:srgbClr val="E69138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(0.038)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9900FF"/>
                          </a:solidFill>
                        </a:rPr>
                        <a:t>M/GN 1</a:t>
                      </a:r>
                      <a:endParaRPr sz="1200">
                        <a:solidFill>
                          <a:srgbClr val="9900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(0.693)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9900FF"/>
                          </a:solidFill>
                        </a:rPr>
                        <a:t>M/GN 1</a:t>
                      </a:r>
                      <a:endParaRPr sz="1200">
                        <a:solidFill>
                          <a:srgbClr val="9900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(0.764)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9900FF"/>
                          </a:solidFill>
                        </a:rPr>
                        <a:t> M/GN 1</a:t>
                      </a:r>
                      <a:endParaRPr sz="1200">
                        <a:solidFill>
                          <a:srgbClr val="9900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 (0.038)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155CC"/>
                          </a:solidFill>
                        </a:rPr>
                        <a:t>H2 278</a:t>
                      </a:r>
                      <a:endParaRPr sz="1200">
                        <a:solidFill>
                          <a:srgbClr val="1155CC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(0.672)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1155CC"/>
                          </a:solidFill>
                        </a:rPr>
                        <a:t>H2 278</a:t>
                      </a:r>
                      <a:endParaRPr sz="1200">
                        <a:solidFill>
                          <a:srgbClr val="1155CC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(0.752)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1155CC"/>
                          </a:solidFill>
                        </a:rPr>
                        <a:t> H2 278</a:t>
                      </a:r>
                      <a:endParaRPr sz="1200">
                        <a:solidFill>
                          <a:srgbClr val="1155CC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 (0.037)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IW 2 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(0.655)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IW 2 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(0.743)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 M/TIO 96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 (0.037)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/>
        </p:nvSpPr>
        <p:spPr>
          <a:xfrm>
            <a:off x="234675" y="3169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Centralities for Heroes</a:t>
            </a:r>
            <a:endParaRPr b="1"/>
          </a:p>
        </p:txBody>
      </p:sp>
      <p:graphicFrame>
        <p:nvGraphicFramePr>
          <p:cNvPr id="137" name="Google Shape;137;p25"/>
          <p:cNvGraphicFramePr/>
          <p:nvPr/>
        </p:nvGraphicFramePr>
        <p:xfrm>
          <a:off x="316850" y="936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{32B538D8-971E-4C6F-B090-15EAB9560B57}</a:tableStyleId>
              </a:tblPr>
              <a:tblGrid>
                <a:gridCol w="1810850"/>
                <a:gridCol w="2305475"/>
                <a:gridCol w="2320975"/>
                <a:gridCol w="2184500"/>
              </a:tblGrid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Degree centrality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Closeness centrality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Eigenvector centrality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Betweenness</a:t>
                      </a:r>
                      <a:r>
                        <a:rPr b="1" lang="en"/>
                        <a:t> centrality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CC0000"/>
                          </a:solidFill>
                        </a:rPr>
                        <a:t>CAPTAIN AMERICA</a:t>
                      </a:r>
                      <a:endParaRPr sz="1200">
                        <a:solidFill>
                          <a:srgbClr val="CC00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(0.299)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CC0000"/>
                          </a:solidFill>
                        </a:rPr>
                        <a:t>CAPTAIN AMERICA</a:t>
                      </a:r>
                      <a:endParaRPr sz="1200">
                        <a:solidFill>
                          <a:srgbClr val="CC00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(0.586)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CC0000"/>
                          </a:solidFill>
                        </a:rPr>
                        <a:t>CAPTAIN AMERICA</a:t>
                      </a:r>
                      <a:endParaRPr sz="1200">
                        <a:solidFill>
                          <a:srgbClr val="CC00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(0.114)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SPIDER-MAN/PETER PARKER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(0.273)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SPIDER-MAN/PETER PARKER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(0.586)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155CC"/>
                          </a:solidFill>
                        </a:rPr>
                        <a:t>IRON MAN/TONY STARK</a:t>
                      </a:r>
                      <a:endParaRPr sz="1200">
                        <a:solidFill>
                          <a:srgbClr val="1155CC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(0.101)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155CC"/>
                          </a:solidFill>
                        </a:rPr>
                        <a:t>IRON MAN/TONY STARK</a:t>
                      </a:r>
                      <a:endParaRPr sz="1200">
                        <a:solidFill>
                          <a:srgbClr val="1155CC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(0.244)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1155CC"/>
                          </a:solidFill>
                        </a:rPr>
                        <a:t>IRON MAN/TONY STARK</a:t>
                      </a:r>
                      <a:endParaRPr sz="1200">
                        <a:solidFill>
                          <a:srgbClr val="1155CC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(0.565)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8761D"/>
                          </a:solidFill>
                        </a:rPr>
                        <a:t>THING/BENJAMIN J. GR</a:t>
                      </a:r>
                      <a:endParaRPr sz="1200">
                        <a:solidFill>
                          <a:srgbClr val="38761D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(0.100)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8761D"/>
                          </a:solidFill>
                        </a:rPr>
                        <a:t>THING/BENJAMIN J. GR</a:t>
                      </a:r>
                      <a:endParaRPr sz="1200">
                        <a:solidFill>
                          <a:srgbClr val="38761D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</a:t>
                      </a: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0.226</a:t>
                      </a:r>
                      <a:r>
                        <a:rPr lang="en" sz="1200">
                          <a:solidFill>
                            <a:schemeClr val="dk1"/>
                          </a:solidFill>
                        </a:rPr>
                        <a:t>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8761D"/>
                          </a:solidFill>
                        </a:rPr>
                        <a:t>THING/BENJAMIN J. GR</a:t>
                      </a:r>
                      <a:endParaRPr sz="1200">
                        <a:solidFill>
                          <a:srgbClr val="38761D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(0.561)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SCARLET WITCH/WANDA'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(0.099)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9900FF"/>
                          </a:solidFill>
                        </a:rPr>
                        <a:t>MR. FANTASTIC/REED R</a:t>
                      </a:r>
                      <a:endParaRPr sz="1200">
                        <a:solidFill>
                          <a:srgbClr val="9900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</a:t>
                      </a: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0.221</a:t>
                      </a:r>
                      <a:r>
                        <a:rPr lang="en" sz="1200">
                          <a:solidFill>
                            <a:schemeClr val="dk1"/>
                          </a:solidFill>
                        </a:rPr>
                        <a:t>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9900FF"/>
                          </a:solidFill>
                        </a:rPr>
                        <a:t>MR. FANTASTIC/REED R</a:t>
                      </a:r>
                      <a:endParaRPr sz="1200">
                        <a:solidFill>
                          <a:srgbClr val="9900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(0.560)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9900FF"/>
                          </a:solidFill>
                        </a:rPr>
                        <a:t>MR. FANTASTIC/REED R</a:t>
                      </a:r>
                      <a:endParaRPr sz="1200">
                        <a:solidFill>
                          <a:srgbClr val="9900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(0.099)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/>
        </p:nvSpPr>
        <p:spPr>
          <a:xfrm>
            <a:off x="234675" y="4693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Communities in Comics</a:t>
            </a:r>
            <a:endParaRPr b="1"/>
          </a:p>
        </p:txBody>
      </p:sp>
      <p:sp>
        <p:nvSpPr>
          <p:cNvPr id="143" name="Google Shape;143;p26"/>
          <p:cNvSpPr txBox="1"/>
          <p:nvPr/>
        </p:nvSpPr>
        <p:spPr>
          <a:xfrm>
            <a:off x="234675" y="9974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number of communities is </a:t>
            </a:r>
            <a:r>
              <a:rPr lang="en"/>
              <a:t>10</a:t>
            </a:r>
            <a:r>
              <a:rPr lang="en"/>
              <a:t>.</a:t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 rotWithShape="1">
          <a:blip r:embed="rId3">
            <a:alphaModFix/>
          </a:blip>
          <a:srcRect b="6665" l="0" r="0" t="6430"/>
          <a:stretch/>
        </p:blipFill>
        <p:spPr>
          <a:xfrm>
            <a:off x="1978975" y="938750"/>
            <a:ext cx="4960099" cy="420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/>
        </p:nvSpPr>
        <p:spPr>
          <a:xfrm>
            <a:off x="234675" y="4693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Communities in Heroes</a:t>
            </a:r>
            <a:endParaRPr b="1"/>
          </a:p>
        </p:txBody>
      </p:sp>
      <p:pic>
        <p:nvPicPr>
          <p:cNvPr id="150" name="Google Shape;150;p27"/>
          <p:cNvPicPr preferRelativeResize="0"/>
          <p:nvPr/>
        </p:nvPicPr>
        <p:blipFill rotWithShape="1">
          <a:blip r:embed="rId3">
            <a:alphaModFix/>
          </a:blip>
          <a:srcRect b="8278" l="0" r="0" t="7247"/>
          <a:stretch/>
        </p:blipFill>
        <p:spPr>
          <a:xfrm>
            <a:off x="2103700" y="997400"/>
            <a:ext cx="4960099" cy="408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7"/>
          <p:cNvSpPr txBox="1"/>
          <p:nvPr/>
        </p:nvSpPr>
        <p:spPr>
          <a:xfrm>
            <a:off x="234675" y="9974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number of communities is 22.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163650" y="1447225"/>
            <a:ext cx="5847600" cy="25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dataset contains heroes and comics, and the relationship between them. The dataset is divided into three files:</a:t>
            </a:r>
            <a:endParaRPr sz="12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nodes.csv: Contains two columns (node, type), indicating the name and the type (comic, hero) of the nodes. 19,090 rows × 2 columns</a:t>
            </a:r>
            <a:endParaRPr sz="12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edges.csv: Contains two columns (hero, comic), indicating in which comics the heroes appear. 96,104 rows × 2 columns</a:t>
            </a:r>
            <a:endParaRPr sz="12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hero-edge.csv: Contains the network of heroes which appear together in the comics. 574467 rows × 2 columns</a:t>
            </a:r>
            <a:endParaRPr sz="12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https://www.kaggle.com/csanhueza/the-marvel-universe-social-network/code</a:t>
            </a:r>
            <a:endParaRPr sz="12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00900" y="811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Dataset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400900" y="811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Bipartite</a:t>
            </a:r>
            <a:r>
              <a:rPr b="1" lang="en">
                <a:solidFill>
                  <a:schemeClr val="dk1"/>
                </a:solidFill>
              </a:rPr>
              <a:t> Graphs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050" y="1657700"/>
            <a:ext cx="4248150" cy="28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77700"/>
            <a:ext cx="424815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1316675" y="4325925"/>
            <a:ext cx="157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Nodes: 19,090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Edges: 96,104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4776525" y="1211800"/>
            <a:ext cx="38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Example with 5 highest heroes and comics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733400" y="400925"/>
            <a:ext cx="563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Unipartite</a:t>
            </a:r>
            <a:r>
              <a:rPr b="1" lang="en">
                <a:solidFill>
                  <a:schemeClr val="dk1"/>
                </a:solidFill>
              </a:rPr>
              <a:t> Graphs: </a:t>
            </a:r>
            <a:r>
              <a:rPr b="1" lang="en"/>
              <a:t>Comics</a:t>
            </a:r>
            <a:endParaRPr b="1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53525"/>
            <a:ext cx="8114775" cy="40375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6062650" y="43755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Nodes: 12,626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Edges: 11,976,774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733400" y="400925"/>
            <a:ext cx="563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Unipartite Graphs: </a:t>
            </a:r>
            <a:r>
              <a:rPr b="1" lang="en"/>
              <a:t>Heroes</a:t>
            </a:r>
            <a:endParaRPr b="1"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953525"/>
            <a:ext cx="8114775" cy="403757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6062650" y="43755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Nodes: 6,403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Edges: 579,100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645375" y="743175"/>
            <a:ext cx="60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COMICS: </a:t>
            </a:r>
            <a:r>
              <a:rPr b="1" lang="en"/>
              <a:t>Most connected Comics, Distribution of degrees</a:t>
            </a:r>
            <a:endParaRPr b="1"/>
          </a:p>
        </p:txBody>
      </p:sp>
      <p:sp>
        <p:nvSpPr>
          <p:cNvPr id="91" name="Google Shape;91;p18"/>
          <p:cNvSpPr txBox="1"/>
          <p:nvPr/>
        </p:nvSpPr>
        <p:spPr>
          <a:xfrm>
            <a:off x="645375" y="1388550"/>
            <a:ext cx="66984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5 COMICS: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['COC 1',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'H2 279',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'M/GN 1',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'H2 278',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'IW 2']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5 COMICS DEGREES: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[9665,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9241,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8756,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8485,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8278]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8000" y="1388556"/>
            <a:ext cx="1543050" cy="2376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/>
        </p:nvSpPr>
        <p:spPr>
          <a:xfrm>
            <a:off x="569175" y="438375"/>
            <a:ext cx="60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COMICS: Most connected Comics, Distribution of degrees</a:t>
            </a:r>
            <a:endParaRPr b="1"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975" y="932950"/>
            <a:ext cx="7679599" cy="39693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6433325" y="1239825"/>
            <a:ext cx="151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It is Scale Free!</a:t>
            </a:r>
            <a:endParaRPr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99425"/>
            <a:ext cx="8839201" cy="458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7040625" y="781250"/>
            <a:ext cx="1771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Actually it is not</a:t>
            </a:r>
            <a:r>
              <a:rPr lang="en">
                <a:highlight>
                  <a:srgbClr val="FFFF00"/>
                </a:highlight>
              </a:rPr>
              <a:t> Scale Free!</a:t>
            </a:r>
            <a:endParaRPr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/>
        </p:nvSpPr>
        <p:spPr>
          <a:xfrm>
            <a:off x="645375" y="743175"/>
            <a:ext cx="60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HEROES</a:t>
            </a:r>
            <a:r>
              <a:rPr b="1" lang="en"/>
              <a:t>: Most connected Heroes, Distribution of degrees</a:t>
            </a:r>
            <a:endParaRPr b="1"/>
          </a:p>
        </p:txBody>
      </p:sp>
      <p:sp>
        <p:nvSpPr>
          <p:cNvPr id="111" name="Google Shape;111;p21"/>
          <p:cNvSpPr txBox="1"/>
          <p:nvPr/>
        </p:nvSpPr>
        <p:spPr>
          <a:xfrm>
            <a:off x="645375" y="1388550"/>
            <a:ext cx="66984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5 HEROS: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['CAPTAIN AMERICA',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'SPIDER-MAN/PETER PARKER',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'IRON MAN/TONY STARK',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'THING/BENJAMIN J. GR',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'MR. FANTASTIC/REED R']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5 HEROS DEGREES: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[1919,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1754,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1566,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1448,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1416]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1925" y="1437425"/>
            <a:ext cx="2200576" cy="1237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